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3" r:id="rId3"/>
  </p:sldMasterIdLst>
  <p:notesMasterIdLst>
    <p:notesMasterId r:id="rId29"/>
  </p:notesMasterIdLst>
  <p:sldIdLst>
    <p:sldId id="257" r:id="rId4"/>
    <p:sldId id="394" r:id="rId5"/>
    <p:sldId id="395" r:id="rId6"/>
    <p:sldId id="400" r:id="rId7"/>
    <p:sldId id="408" r:id="rId8"/>
    <p:sldId id="402" r:id="rId9"/>
    <p:sldId id="403" r:id="rId10"/>
    <p:sldId id="404" r:id="rId11"/>
    <p:sldId id="405" r:id="rId12"/>
    <p:sldId id="393" r:id="rId13"/>
    <p:sldId id="388" r:id="rId14"/>
    <p:sldId id="389" r:id="rId15"/>
    <p:sldId id="390" r:id="rId16"/>
    <p:sldId id="391" r:id="rId17"/>
    <p:sldId id="397" r:id="rId18"/>
    <p:sldId id="380" r:id="rId19"/>
    <p:sldId id="396" r:id="rId20"/>
    <p:sldId id="366" r:id="rId21"/>
    <p:sldId id="363" r:id="rId22"/>
    <p:sldId id="399" r:id="rId23"/>
    <p:sldId id="386" r:id="rId24"/>
    <p:sldId id="355" r:id="rId25"/>
    <p:sldId id="345" r:id="rId26"/>
    <p:sldId id="357" r:id="rId27"/>
    <p:sldId id="379" r:id="rId2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9" autoAdjust="0"/>
  </p:normalViewPr>
  <p:slideViewPr>
    <p:cSldViewPr>
      <p:cViewPr>
        <p:scale>
          <a:sx n="55" d="100"/>
          <a:sy n="55" d="100"/>
        </p:scale>
        <p:origin x="-10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87CE-F6D4-406C-B3AE-E894B8C7DDA2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A3E18-FBB7-40D4-83BC-8135C90B961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43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3E18-FBB7-40D4-83BC-8135C90B9613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698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3E18-FBB7-40D4-83BC-8135C90B9613}" type="slidenum">
              <a:rPr lang="hr-HR" smtClean="0">
                <a:solidFill>
                  <a:prstClr val="black"/>
                </a:solidFill>
              </a:rPr>
              <a:pPr/>
              <a:t>16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9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17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18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19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Zakon o održivom gospodarenju otpadom (94/13)</a:t>
            </a:r>
          </a:p>
          <a:p>
            <a:r>
              <a:rPr lang="vi-VN" dirty="0" smtClean="0"/>
              <a:t>Članak 49.</a:t>
            </a:r>
          </a:p>
          <a:p>
            <a:r>
              <a:rPr lang="vi-VN" dirty="0" smtClean="0"/>
              <a:t>(1) Proizvodnja, sakupljanje i prijevoz opasnog otpada, kao i njegovo skladištenje i obrada, moraju se obavljati sukladno člancima 6. i 9. ovoga Zakona uz primjenu mjera kojima se osigurava sljedivost od proizvodnje do njegove obrade, kao i nadzor toka opasnog otpada.</a:t>
            </a:r>
          </a:p>
          <a:p>
            <a:r>
              <a:rPr lang="vi-VN" dirty="0" smtClean="0"/>
              <a:t>(2) Ako posjednik opasnog otpada osobi koja obavlja djelatnost gospodarenja otpadom prema ovom Zakonu predaje opasni otpad za koji ne posjeduje deklaraciju o svojstvima otpada ili je količina otpada veća od jedne tone, dužan je, uz prateći list, predati i izvješće o ispitivanju svojstava tog otpada ne starije od 12 mjeseci računajući od dana kada je provedeno ispitivanje svojstava otpada, ako nije drukčije propisano propisom kojim se uređuje gospodarenje posebnom kategorijom otpada.</a:t>
            </a:r>
          </a:p>
          <a:p>
            <a:r>
              <a:rPr lang="vi-VN" dirty="0" smtClean="0"/>
              <a:t>(3) Ako je količina opasnog otpada poznatog sastava manja od jedne tone, posjednik opasnog otpada dužan je uz prateći list ovlaštenoj osobi predati i deklaraciju o svojstvima otpada propisanu pravilnikom iz članka 51. stavka 8. ovoga Zakona.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3E18-FBB7-40D4-83BC-8135C90B9613}" type="slidenum">
              <a:rPr lang="hr-HR" smtClean="0">
                <a:solidFill>
                  <a:prstClr val="black"/>
                </a:solidFill>
              </a:rPr>
              <a:pPr/>
              <a:t>20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9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vi-VN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3E18-FBB7-40D4-83BC-8135C90B9613}" type="slidenum">
              <a:rPr lang="hr-HR" smtClean="0">
                <a:solidFill>
                  <a:prstClr val="black"/>
                </a:solidFill>
              </a:rPr>
              <a:pPr/>
              <a:t>21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9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vi-VN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3E18-FBB7-40D4-83BC-8135C90B9613}" type="slidenum">
              <a:rPr lang="hr-HR" smtClean="0">
                <a:solidFill>
                  <a:prstClr val="black"/>
                </a:solidFill>
              </a:rPr>
              <a:pPr/>
              <a:t>22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9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ZAKON O ODRŽIVOM GOSPODARENJU</a:t>
            </a:r>
            <a:r>
              <a:rPr lang="hr-HR" baseline="0" dirty="0" smtClean="0"/>
              <a:t> OTPADOM (NN 94/13)</a:t>
            </a:r>
            <a:endParaRPr lang="hr-HR" dirty="0" smtClean="0"/>
          </a:p>
          <a:p>
            <a:r>
              <a:rPr lang="vi-VN" dirty="0" smtClean="0"/>
              <a:t>VII. PREKOGRANIČNI PROMET OTPADA</a:t>
            </a:r>
          </a:p>
          <a:p>
            <a:r>
              <a:rPr lang="vi-VN" dirty="0" smtClean="0"/>
              <a:t>Članak 118.</a:t>
            </a:r>
          </a:p>
          <a:p>
            <a:r>
              <a:rPr lang="vi-VN" dirty="0" smtClean="0"/>
              <a:t>(1) Na prekogranični promet otpada u Republiku Hrvatsku, iz Republike Hrvatske i kroz Republiku Hrvatsku primjenjuje se Uredba (EZ-a) br. 1013/2006 Europskog parlamenta i Vijeća o otpremi pošiljaka otpada (u daljnjem u tekstu: Uredba (EZ-a) br. 1013/2006).</a:t>
            </a:r>
          </a:p>
          <a:p>
            <a:r>
              <a:rPr lang="vi-VN" dirty="0" smtClean="0"/>
              <a:t>(2) Nadležno tijelo za provedbu Uredbe (EZ-a) br. 1013/2006, sukladno članku 53. te Uredbe je Ministarstvo.</a:t>
            </a:r>
          </a:p>
          <a:p>
            <a:r>
              <a:rPr lang="vi-VN" dirty="0" smtClean="0"/>
              <a:t>(3) Ministar imenuje iz redova službenika Ministarstva jednu ili više odgovornih osoba za informiranje i savjetovanje zainteresiranih osoba te za suradnju s Europskom komisijom po pitanjima prekograničnog prometa otpada sukladno članku 54. Uredbe (EZ-a) br. 1013/2006.</a:t>
            </a:r>
          </a:p>
          <a:p>
            <a:r>
              <a:rPr lang="vi-VN" dirty="0" smtClean="0"/>
              <a:t>(4) Granične prijelaze na području Republike Hrvatske preko kojih je dopušten uvoz otpada u Europsku uniju i izvoz otpada iz Europske unije, sukladno članku 55. Uredbe (EZ-a) br. 1013/2006, propisuje Vlada uredbom.</a:t>
            </a:r>
          </a:p>
          <a:p>
            <a:r>
              <a:rPr lang="vi-VN" dirty="0" smtClean="0"/>
              <a:t>(5) Republika Hrvatska može sklopiti bilateralne sporazume sa susjednim državama sukladno članku 30. Uredbe (EZ-a) br. 1013/2006.</a:t>
            </a:r>
          </a:p>
          <a:p>
            <a:r>
              <a:rPr lang="vi-VN" dirty="0" smtClean="0"/>
              <a:t>(6) Za potrebe odredbi ovoga Zakona koji se odnose na prekogranični promet otpada, izrazi »uvoz« i »izvoz« odnose se na prekogranični promet otpada između Republike Hrvatske i država članica Europske unije kao i prekogranični promet otpada između Republike Hrvatske i zemalja izvan Europske unije u skladu s odredbama Uredbe (EZ-a) br. 1013/2006.</a:t>
            </a:r>
          </a:p>
          <a:p>
            <a:r>
              <a:rPr lang="vi-VN" dirty="0" smtClean="0"/>
              <a:t>Članak 119.</a:t>
            </a:r>
          </a:p>
          <a:p>
            <a:r>
              <a:rPr lang="vi-VN" dirty="0" smtClean="0"/>
              <a:t>(1) Ministarstvo obavještava Europsku komisiju o odlukama iz članka 118. ovoga Zakona, sukladno članku 56. Uredbe (EZ-a) br. 1013/2006.</a:t>
            </a:r>
          </a:p>
          <a:p>
            <a:r>
              <a:rPr lang="vi-VN" dirty="0" smtClean="0"/>
              <a:t>(2) Ministarstvo podnosi izvješća Europskoj komisiji sukladno članku 51. Uredbe (EZ-a) br. 1013/2006.</a:t>
            </a:r>
          </a:p>
          <a:p>
            <a:r>
              <a:rPr lang="vi-VN" dirty="0" smtClean="0"/>
              <a:t>Opći zahtjevi kod prekograničnog prometa otpadom</a:t>
            </a:r>
          </a:p>
          <a:p>
            <a:r>
              <a:rPr lang="vi-VN" dirty="0" smtClean="0"/>
              <a:t>Članak 120. </a:t>
            </a:r>
          </a:p>
          <a:p>
            <a:r>
              <a:rPr lang="vi-VN" dirty="0" smtClean="0"/>
              <a:t>(1) Zabranjeno je uvoziti opasni otpad, miješani komunalni otpad i ostatke od spaljivanja miješanog komunalnog otpada radi zbrinjavanja u skladu sa člankom 11. stavkom 1. točkom (e) Uredbe (EZ-a) br. 1013/2006.</a:t>
            </a:r>
          </a:p>
          <a:p>
            <a:r>
              <a:rPr lang="vi-VN" dirty="0" smtClean="0"/>
              <a:t>(2) Zabranjeno je uvoziti miješani komunalni otpad radi korištenja u energetske svrhe.</a:t>
            </a:r>
          </a:p>
          <a:p>
            <a:r>
              <a:rPr lang="vi-VN" dirty="0" smtClean="0"/>
              <a:t>(3) Predaja otpada nastalog redovitim radom prijevoznog sredstva koje prometuje u međunarodnom prometu (plovni objekt, vozilo i zrakoplov), a koji se predaje osobi ovlaštenoj u skladu s ovim Zakonom, odnosno u prihvatni uređaj sukladno Pomorskom zakoniku ne smatra se uvozom otpada.</a:t>
            </a:r>
          </a:p>
          <a:p>
            <a:r>
              <a:rPr lang="vi-VN" dirty="0" smtClean="0"/>
              <a:t>(4) Ako u Republici Hrvatskoj postoje dostatni kapaciteti za materijalnu oporabu određenih vrsta otpada u svrhu ostvarenja ciljeva za oporabu otpada sukladno Planu, prednost pred izvozom ima materijalna oporaba u Republici Hrvatskoj. Ocjenu o postojanju kapaciteta za oporabu obavlja Fond u suradnji s Agencijom na način propisan pravilnikom iz članka 53. stavka 3. ovoga Zakona.</a:t>
            </a:r>
          </a:p>
          <a:p>
            <a:r>
              <a:rPr lang="vi-VN" dirty="0" smtClean="0"/>
              <a:t>(5) U svrhu ostvarenja ciljeva smanjenja količina otpada odloženog na odlagališta i sukladno ciljevima u Planu, za oporabu u postrojenjima za energetsku oporabu otpada, prednost pred uvozom otpada ima otpad proizveden u Republici Hrvatskoj.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Prekogranični promet otpada koji ne podliježe notifikacijskom postupku</a:t>
            </a:r>
          </a:p>
          <a:p>
            <a:r>
              <a:rPr lang="vi-VN" dirty="0" smtClean="0"/>
              <a:t>Članak 121.</a:t>
            </a:r>
          </a:p>
          <a:p>
            <a:r>
              <a:rPr lang="vi-VN" dirty="0" smtClean="0"/>
              <a:t>(1) Pravna ili fizička osoba – obrtnik koja obavlja uvoz i/ili izvoz otpada koji ne podliježe notifikacijskom postupku sukladno članku 3. Uredbe (EZ-a) br. 1013/2006, dužna je upisati se u:</a:t>
            </a:r>
          </a:p>
          <a:p>
            <a:r>
              <a:rPr lang="vi-VN" dirty="0" smtClean="0"/>
              <a:t>1. Očevidnik uvoznika otpada koji ne podliježe notifikacijskom postupku i/ili</a:t>
            </a:r>
          </a:p>
          <a:p>
            <a:r>
              <a:rPr lang="vi-VN" dirty="0" smtClean="0"/>
              <a:t>2. Očevidnik izvoznika otpada koji ne podliježe notifikacijskom postupku.</a:t>
            </a:r>
          </a:p>
          <a:p>
            <a:r>
              <a:rPr lang="vi-VN" dirty="0" smtClean="0"/>
              <a:t>(2) U Očevidnik iz stavka 1. ovoga članka Ministarstvo upisuje osobu koja uz zahtjev dostavi sljedeće priloge:</a:t>
            </a:r>
          </a:p>
          <a:p>
            <a:r>
              <a:rPr lang="vi-VN" dirty="0" smtClean="0"/>
              <a:t>1. dokaz o registraciji za odgovarajuću trgovačku djelatnost,</a:t>
            </a:r>
          </a:p>
          <a:p>
            <a:r>
              <a:rPr lang="vi-VN" dirty="0" smtClean="0"/>
              <a:t>2. popis vrsta otpada za koje se traži upis u Očevidnik prema ključnim brojevima otpada sukladno Europskom katalogu otpada i oznakama otpada sukladno Prilozima III., III.A i III.B Uredbe (EZ-a) br. 1013/2006,</a:t>
            </a:r>
          </a:p>
          <a:p>
            <a:r>
              <a:rPr lang="vi-VN" dirty="0" smtClean="0"/>
              <a:t>3. ako je uvoznik otpada, dokaz da posjeduje dozvolu za oporabu otpada kojeg želi uvoziti ako je oporabitelj ili dokaz o statusu trgovca, odnosno posrednika,</a:t>
            </a:r>
          </a:p>
          <a:p>
            <a:r>
              <a:rPr lang="vi-VN" dirty="0" smtClean="0"/>
              <a:t>4. ako je izvoznik otpada, dokaz da posjeduje dozvolu za sakupljanje otpada kojeg želi izvoziti ili da je proizvođač otpada, trgovac ili posrednik.</a:t>
            </a:r>
          </a:p>
          <a:p>
            <a:r>
              <a:rPr lang="vi-VN" dirty="0" smtClean="0"/>
              <a:t>(3) Na postupak upisa i brisanja osobe iz Očevidnika iz stavka 1. ovoga članka na odgovarajući način primjenjuju se odredbe članka 116. ovoga Zakona.</a:t>
            </a:r>
          </a:p>
          <a:p>
            <a:r>
              <a:rPr lang="vi-VN" dirty="0" smtClean="0"/>
              <a:t>(4) Uvoznik i izvoznik otpada koji ne podliježe notifikacijskom postupku dužan je do 1. ožujka tekuće godine, dostavljati Agenciji izvješće o vrstama i količinama uvezenog i izvezenog otpada u prethodnoj kalendarskoj godini u pisanom ili digitalnom obliku putem elektroničke aplikacije Agencije iz članka 137. ovoga Zakona.</a:t>
            </a:r>
          </a:p>
          <a:p>
            <a:endParaRPr lang="hr-HR" dirty="0" smtClean="0"/>
          </a:p>
          <a:p>
            <a:r>
              <a:rPr lang="vi-VN" dirty="0" smtClean="0"/>
              <a:t>Prekogranični promet otpada koji podliježe obvezi notifikacijskom postupku</a:t>
            </a:r>
          </a:p>
          <a:p>
            <a:r>
              <a:rPr lang="vi-VN" dirty="0" smtClean="0"/>
              <a:t>Članak 123.</a:t>
            </a:r>
          </a:p>
          <a:p>
            <a:r>
              <a:rPr lang="vi-VN" dirty="0" smtClean="0"/>
              <a:t>(1) Prekogranični promet otpada koji podliježe notifikacijskom postupku sukladno članku 3. Uredbe (EZ-a) br. 1013/2006, Ministarstvo odobrava pisanim odobrenjem propisanom ovim Zakonom (u daljnjem tekstu: odobrenje).</a:t>
            </a:r>
          </a:p>
          <a:p>
            <a:r>
              <a:rPr lang="vi-VN" dirty="0" smtClean="0"/>
              <a:t>(2) Odobrenjem iz stavka 1. ovoga članka se sukladno obavijesti o prekograničnom prometu otpadom – notifikaciji koja je njegov sastavni dio, određuje sljedeće:</a:t>
            </a:r>
          </a:p>
          <a:p>
            <a:r>
              <a:rPr lang="vi-VN" dirty="0" smtClean="0"/>
              <a:t>1. naziv, ključni broj otpada sukladno Europskom katalogu otpada, oznake otpada sukladno Prilozima IV., IV.A i V. Uredbe (EZ-a) br. 1013/2006 kada je primjenjivo, ostale oznake otpada kada je primjenjivo,</a:t>
            </a:r>
          </a:p>
          <a:p>
            <a:r>
              <a:rPr lang="vi-VN" dirty="0" smtClean="0"/>
              <a:t>2. predviđena količina otpada,</a:t>
            </a:r>
          </a:p>
          <a:p>
            <a:r>
              <a:rPr lang="vi-VN" dirty="0" smtClean="0"/>
              <a:t>3. naziv i adresa podnositelja obavijesti,</a:t>
            </a:r>
          </a:p>
          <a:p>
            <a:r>
              <a:rPr lang="vi-VN" dirty="0" smtClean="0"/>
              <a:t>4. naziv i adresa primatelja,</a:t>
            </a:r>
          </a:p>
          <a:p>
            <a:r>
              <a:rPr lang="vi-VN" dirty="0" smtClean="0"/>
              <a:t>5. naziv i adresa postrojenja za oporabu i/ili zbrinjavanje otpada,</a:t>
            </a:r>
          </a:p>
          <a:p>
            <a:r>
              <a:rPr lang="vi-VN" dirty="0" smtClean="0"/>
              <a:t>6. postupak oporabe i/ili zbrinjavanja otpada,</a:t>
            </a:r>
          </a:p>
          <a:p>
            <a:r>
              <a:rPr lang="vi-VN" dirty="0" smtClean="0"/>
              <a:t>7. vrsta prijevoza,</a:t>
            </a:r>
          </a:p>
          <a:p>
            <a:r>
              <a:rPr lang="vi-VN" dirty="0" smtClean="0"/>
              <a:t>8. granični prijelazi,</a:t>
            </a:r>
          </a:p>
          <a:p>
            <a:r>
              <a:rPr lang="vi-VN" dirty="0" smtClean="0"/>
              <a:t>9. razdoblje važenja odobrenja.</a:t>
            </a:r>
          </a:p>
          <a:p>
            <a:r>
              <a:rPr lang="vi-VN" dirty="0" smtClean="0"/>
              <a:t>(3) Odobrenje iz stavka 1. ovoga članka je upravni akt.</a:t>
            </a:r>
          </a:p>
          <a:p>
            <a:r>
              <a:rPr lang="vi-VN" dirty="0" smtClean="0"/>
              <a:t>(4)Ministarstvo će rješenjem ukinuti odobrenje u slučajevima propisanim člankom 9. stavkom 8. Uredbe (EZ-a) br. 1013/2006 i o tome obavijestiti sva nadležna tijela uključena u predmetni prekogranični promet otpada.</a:t>
            </a:r>
          </a:p>
          <a:p>
            <a:r>
              <a:rPr lang="vi-VN" dirty="0" smtClean="0"/>
              <a:t>(5) Protiv odobrenja iz stavka 1. ovoga članka i rješenja iz stavka 4. ovoga članka ne može se izjaviti žalba, ali se može pokrenuti upravni spor.</a:t>
            </a:r>
          </a:p>
          <a:p>
            <a:r>
              <a:rPr lang="vi-VN" dirty="0" smtClean="0"/>
              <a:t>(6) Ministarstvo će učiniti dostupnim javnosti izdana odobrenja za pošiljke otpada u skladu s člankom 21. Uredbe (EZ-a) br. 1013/2006.</a:t>
            </a:r>
          </a:p>
          <a:p>
            <a:endParaRPr lang="vi-VN" dirty="0" smtClean="0"/>
          </a:p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23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ZAKON O ODRŽIVOM GOSPODARENJU</a:t>
            </a:r>
            <a:r>
              <a:rPr lang="hr-HR" baseline="0" dirty="0" smtClean="0"/>
              <a:t> OTPADOM (NN 94/13)</a:t>
            </a:r>
            <a:endParaRPr lang="hr-HR" dirty="0" smtClean="0"/>
          </a:p>
          <a:p>
            <a:r>
              <a:rPr lang="vi-VN" dirty="0" smtClean="0"/>
              <a:t>VII. PREKOGRANIČNI PROMET OTPADA</a:t>
            </a:r>
          </a:p>
          <a:p>
            <a:r>
              <a:rPr lang="vi-VN" dirty="0" smtClean="0"/>
              <a:t>Članak 118.</a:t>
            </a:r>
          </a:p>
          <a:p>
            <a:r>
              <a:rPr lang="vi-VN" dirty="0" smtClean="0"/>
              <a:t>(1) Na prekogranični promet otpada u Republiku Hrvatsku, iz Republike Hrvatske i kroz Republiku Hrvatsku primjenjuje se Uredba (EZ-a) br. 1013/2006 Europskog parlamenta i Vijeća o otpremi pošiljaka otpada (u daljnjem u tekstu: Uredba (EZ-a) br. 1013/2006).</a:t>
            </a:r>
          </a:p>
          <a:p>
            <a:r>
              <a:rPr lang="vi-VN" dirty="0" smtClean="0"/>
              <a:t>(2) Nadležno tijelo za provedbu Uredbe (EZ-a) br. 1013/2006, sukladno članku 53. te Uredbe je Ministarstvo.</a:t>
            </a:r>
          </a:p>
          <a:p>
            <a:r>
              <a:rPr lang="vi-VN" dirty="0" smtClean="0"/>
              <a:t>(3) Ministar imenuje iz redova službenika Ministarstva jednu ili više odgovornih osoba za informiranje i savjetovanje zainteresiranih osoba te za suradnju s Europskom komisijom po pitanjima prekograničnog prometa otpada sukladno članku 54. Uredbe (EZ-a) br. 1013/2006.</a:t>
            </a:r>
          </a:p>
          <a:p>
            <a:r>
              <a:rPr lang="vi-VN" dirty="0" smtClean="0"/>
              <a:t>(4) Granične prijelaze na području Republike Hrvatske preko kojih je dopušten uvoz otpada u Europsku uniju i izvoz otpada iz Europske unije, sukladno članku 55. Uredbe (EZ-a) br. 1013/2006, propisuje Vlada uredbom.</a:t>
            </a:r>
          </a:p>
          <a:p>
            <a:r>
              <a:rPr lang="vi-VN" dirty="0" smtClean="0"/>
              <a:t>(5) Republika Hrvatska može sklopiti bilateralne sporazume sa susjednim državama sukladno članku 30. Uredbe (EZ-a) br. 1013/2006.</a:t>
            </a:r>
          </a:p>
          <a:p>
            <a:r>
              <a:rPr lang="vi-VN" dirty="0" smtClean="0"/>
              <a:t>(6) Za potrebe odredbi ovoga Zakona koji se odnose na prekogranični promet otpada, izrazi »uvoz« i »izvoz« odnose se na prekogranični promet otpada između Republike Hrvatske i država članica Europske unije kao i prekogranični promet otpada između Republike Hrvatske i zemalja izvan Europske unije u skladu s odredbama Uredbe (EZ-a) br. 1013/2006.</a:t>
            </a:r>
          </a:p>
          <a:p>
            <a:r>
              <a:rPr lang="vi-VN" dirty="0" smtClean="0"/>
              <a:t>Članak 119.</a:t>
            </a:r>
          </a:p>
          <a:p>
            <a:r>
              <a:rPr lang="vi-VN" dirty="0" smtClean="0"/>
              <a:t>(1) Ministarstvo obavještava Europsku komisiju o odlukama iz članka 118. ovoga Zakona, sukladno članku 56. Uredbe (EZ-a) br. 1013/2006.</a:t>
            </a:r>
          </a:p>
          <a:p>
            <a:r>
              <a:rPr lang="vi-VN" dirty="0" smtClean="0"/>
              <a:t>(2) Ministarstvo podnosi izvješća Europskoj komisiji sukladno članku 51. Uredbe (EZ-a) br. 1013/2006.</a:t>
            </a:r>
          </a:p>
          <a:p>
            <a:r>
              <a:rPr lang="vi-VN" dirty="0" smtClean="0"/>
              <a:t>Opći zahtjevi kod prekograničnog prometa otpadom</a:t>
            </a:r>
          </a:p>
          <a:p>
            <a:r>
              <a:rPr lang="vi-VN" dirty="0" smtClean="0"/>
              <a:t>Članak 120. </a:t>
            </a:r>
          </a:p>
          <a:p>
            <a:r>
              <a:rPr lang="vi-VN" dirty="0" smtClean="0"/>
              <a:t>(1) Zabranjeno je uvoziti opasni otpad, miješani komunalni otpad i ostatke od spaljivanja miješanog komunalnog otpada radi zbrinjavanja u skladu sa člankom 11. stavkom 1. točkom (e) Uredbe (EZ-a) br. 1013/2006.</a:t>
            </a:r>
          </a:p>
          <a:p>
            <a:r>
              <a:rPr lang="vi-VN" dirty="0" smtClean="0"/>
              <a:t>(2) Zabranjeno je uvoziti miješani komunalni otpad radi korištenja u energetske svrhe.</a:t>
            </a:r>
          </a:p>
          <a:p>
            <a:r>
              <a:rPr lang="vi-VN" dirty="0" smtClean="0"/>
              <a:t>(3) Predaja otpada nastalog redovitim radom prijevoznog sredstva koje prometuje u međunarodnom prometu (plovni objekt, vozilo i zrakoplov), a koji se predaje osobi ovlaštenoj u skladu s ovim Zakonom, odnosno u prihvatni uređaj sukladno Pomorskom zakoniku ne smatra se uvozom otpada.</a:t>
            </a:r>
          </a:p>
          <a:p>
            <a:r>
              <a:rPr lang="vi-VN" dirty="0" smtClean="0"/>
              <a:t>(4) Ako u Republici Hrvatskoj postoje dostatni kapaciteti za materijalnu oporabu određenih vrsta otpada u svrhu ostvarenja ciljeva za oporabu otpada sukladno Planu, prednost pred izvozom ima materijalna oporaba u Republici Hrvatskoj. Ocjenu o postojanju kapaciteta za oporabu obavlja Fond u suradnji s Agencijom na način propisan pravilnikom iz članka 53. stavka 3. ovoga Zakona.</a:t>
            </a:r>
          </a:p>
          <a:p>
            <a:r>
              <a:rPr lang="vi-VN" dirty="0" smtClean="0"/>
              <a:t>(5) U svrhu ostvarenja ciljeva smanjenja količina otpada odloženog na odlagališta i sukladno ciljevima u Planu, za oporabu u postrojenjima za energetsku oporabu otpada, prednost pred uvozom otpada ima otpad proizveden u Republici Hrvatskoj.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Prekogranični promet otpada koji ne podliježe notifikacijskom postupku</a:t>
            </a:r>
          </a:p>
          <a:p>
            <a:r>
              <a:rPr lang="vi-VN" dirty="0" smtClean="0"/>
              <a:t>Članak 121.</a:t>
            </a:r>
          </a:p>
          <a:p>
            <a:r>
              <a:rPr lang="vi-VN" dirty="0" smtClean="0"/>
              <a:t>(1) Pravna ili fizička osoba – obrtnik koja obavlja uvoz i/ili izvoz otpada koji ne podliježe notifikacijskom postupku sukladno članku 3. Uredbe (EZ-a) br. 1013/2006, dužna je upisati se u:</a:t>
            </a:r>
          </a:p>
          <a:p>
            <a:r>
              <a:rPr lang="vi-VN" dirty="0" smtClean="0"/>
              <a:t>1. Očevidnik uvoznika otpada koji ne podliježe notifikacijskom postupku i/ili</a:t>
            </a:r>
          </a:p>
          <a:p>
            <a:r>
              <a:rPr lang="vi-VN" dirty="0" smtClean="0"/>
              <a:t>2. Očevidnik izvoznika otpada koji ne podliježe notifikacijskom postupku.</a:t>
            </a:r>
          </a:p>
          <a:p>
            <a:r>
              <a:rPr lang="vi-VN" dirty="0" smtClean="0"/>
              <a:t>(2) U Očevidnik iz stavka 1. ovoga članka Ministarstvo upisuje osobu koja uz zahtjev dostavi sljedeće priloge:</a:t>
            </a:r>
          </a:p>
          <a:p>
            <a:r>
              <a:rPr lang="vi-VN" dirty="0" smtClean="0"/>
              <a:t>1. dokaz o registraciji za odgovarajuću trgovačku djelatnost,</a:t>
            </a:r>
          </a:p>
          <a:p>
            <a:r>
              <a:rPr lang="vi-VN" dirty="0" smtClean="0"/>
              <a:t>2. popis vrsta otpada za koje se traži upis u Očevidnik prema ključnim brojevima otpada sukladno Europskom katalogu otpada i oznakama otpada sukladno Prilozima III., III.A i III.B Uredbe (EZ-a) br. 1013/2006,</a:t>
            </a:r>
          </a:p>
          <a:p>
            <a:r>
              <a:rPr lang="vi-VN" dirty="0" smtClean="0"/>
              <a:t>3. ako je uvoznik otpada, dokaz da posjeduje dozvolu za oporabu otpada kojeg želi uvoziti ako je oporabitelj ili dokaz o statusu trgovca, odnosno posrednika,</a:t>
            </a:r>
          </a:p>
          <a:p>
            <a:r>
              <a:rPr lang="vi-VN" dirty="0" smtClean="0"/>
              <a:t>4. ako je izvoznik otpada, dokaz da posjeduje dozvolu za sakupljanje otpada kojeg želi izvoziti ili da je proizvođač otpada, trgovac ili posrednik.</a:t>
            </a:r>
          </a:p>
          <a:p>
            <a:r>
              <a:rPr lang="vi-VN" dirty="0" smtClean="0"/>
              <a:t>(3) Na postupak upisa i brisanja osobe iz Očevidnika iz stavka 1. ovoga članka na odgovarajući način primjenjuju se odredbe članka 116. ovoga Zakona.</a:t>
            </a:r>
          </a:p>
          <a:p>
            <a:r>
              <a:rPr lang="vi-VN" dirty="0" smtClean="0"/>
              <a:t>(4) Uvoznik i izvoznik otpada koji ne podliježe notifikacijskom postupku dužan je do 1. ožujka tekuće godine, dostavljati Agenciji izvješće o vrstama i količinama uvezenog i izvezenog otpada u prethodnoj kalendarskoj godini u pisanom ili digitalnom obliku putem elektroničke aplikacije Agencije iz članka 137. ovoga Zakona.</a:t>
            </a:r>
          </a:p>
          <a:p>
            <a:endParaRPr lang="hr-HR" dirty="0" smtClean="0"/>
          </a:p>
          <a:p>
            <a:r>
              <a:rPr lang="vi-VN" dirty="0" smtClean="0"/>
              <a:t>Prekogranični promet otpada koji podliježe obvezi notifikacijskom postupku</a:t>
            </a:r>
          </a:p>
          <a:p>
            <a:r>
              <a:rPr lang="vi-VN" dirty="0" smtClean="0"/>
              <a:t>Članak 123.</a:t>
            </a:r>
          </a:p>
          <a:p>
            <a:r>
              <a:rPr lang="vi-VN" dirty="0" smtClean="0"/>
              <a:t>(1) Prekogranični promet otpada koji podliježe notifikacijskom postupku sukladno članku 3. Uredbe (EZ-a) br. 1013/2006, Ministarstvo odobrava pisanim odobrenjem propisanom ovim Zakonom (u daljnjem tekstu: odobrenje).</a:t>
            </a:r>
          </a:p>
          <a:p>
            <a:r>
              <a:rPr lang="vi-VN" dirty="0" smtClean="0"/>
              <a:t>(2) Odobrenjem iz stavka 1. ovoga članka se sukladno obavijesti o prekograničnom prometu otpadom – notifikaciji koja je njegov sastavni dio, određuje sljedeće:</a:t>
            </a:r>
          </a:p>
          <a:p>
            <a:r>
              <a:rPr lang="vi-VN" dirty="0" smtClean="0"/>
              <a:t>1. naziv, ključni broj otpada sukladno Europskom katalogu otpada, oznake otpada sukladno Prilozima IV., IV.A i V. Uredbe (EZ-a) br. 1013/2006 kada je primjenjivo, ostale oznake otpada kada je primjenjivo,</a:t>
            </a:r>
          </a:p>
          <a:p>
            <a:r>
              <a:rPr lang="vi-VN" dirty="0" smtClean="0"/>
              <a:t>2. predviđena količina otpada,</a:t>
            </a:r>
          </a:p>
          <a:p>
            <a:r>
              <a:rPr lang="vi-VN" dirty="0" smtClean="0"/>
              <a:t>3. naziv i adresa podnositelja obavijesti,</a:t>
            </a:r>
          </a:p>
          <a:p>
            <a:r>
              <a:rPr lang="vi-VN" dirty="0" smtClean="0"/>
              <a:t>4. naziv i adresa primatelja,</a:t>
            </a:r>
          </a:p>
          <a:p>
            <a:r>
              <a:rPr lang="vi-VN" dirty="0" smtClean="0"/>
              <a:t>5. naziv i adresa postrojenja za oporabu i/ili zbrinjavanje otpada,</a:t>
            </a:r>
          </a:p>
          <a:p>
            <a:r>
              <a:rPr lang="vi-VN" dirty="0" smtClean="0"/>
              <a:t>6. postupak oporabe i/ili zbrinjavanja otpada,</a:t>
            </a:r>
          </a:p>
          <a:p>
            <a:r>
              <a:rPr lang="vi-VN" dirty="0" smtClean="0"/>
              <a:t>7. vrsta prijevoza,</a:t>
            </a:r>
          </a:p>
          <a:p>
            <a:r>
              <a:rPr lang="vi-VN" dirty="0" smtClean="0"/>
              <a:t>8. granični prijelazi,</a:t>
            </a:r>
          </a:p>
          <a:p>
            <a:r>
              <a:rPr lang="vi-VN" dirty="0" smtClean="0"/>
              <a:t>9. razdoblje važenja odobrenja.</a:t>
            </a:r>
          </a:p>
          <a:p>
            <a:r>
              <a:rPr lang="vi-VN" dirty="0" smtClean="0"/>
              <a:t>(3) Odobrenje iz stavka 1. ovoga članka je upravni akt.</a:t>
            </a:r>
          </a:p>
          <a:p>
            <a:r>
              <a:rPr lang="vi-VN" dirty="0" smtClean="0"/>
              <a:t>(4)Ministarstvo će rješenjem ukinuti odobrenje u slučajevima propisanim člankom 9. stavkom 8. Uredbe (EZ-a) br. 1013/2006 i o tome obavijestiti sva nadležna tijela uključena u predmetni prekogranični promet otpada.</a:t>
            </a:r>
          </a:p>
          <a:p>
            <a:r>
              <a:rPr lang="vi-VN" dirty="0" smtClean="0"/>
              <a:t>(5) Protiv odobrenja iz stavka 1. ovoga članka i rješenja iz stavka 4. ovoga članka ne može se izjaviti žalba, ali se može pokrenuti upravni spor.</a:t>
            </a:r>
          </a:p>
          <a:p>
            <a:r>
              <a:rPr lang="vi-VN" dirty="0" smtClean="0"/>
              <a:t>(6) Ministarstvo će učiniti dostupnim javnosti izdana odobrenja za pošiljke otpada u skladu s člankom 21. Uredbe (EZ-a) br. 1013/2006.</a:t>
            </a:r>
          </a:p>
          <a:p>
            <a:endParaRPr lang="vi-VN" dirty="0" smtClean="0"/>
          </a:p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24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/>
              <a:t>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NRT – najbolje raspoložive tehnike,</a:t>
            </a:r>
            <a:r>
              <a:rPr lang="hr-HR" baseline="0" smtClean="0"/>
              <a:t> na engleskom BAT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FA87-5C26-4002-96EE-41CF27F99AA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060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10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11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12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13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  <a:defRPr/>
            </a:pPr>
            <a:endParaRPr lang="hr-H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FA3B-B902-44E7-B0F7-F5678AB7BF22}" type="slidenum">
              <a:rPr lang="hr-HR" smtClean="0">
                <a:solidFill>
                  <a:prstClr val="black"/>
                </a:solidFill>
              </a:rPr>
              <a:pPr/>
              <a:t>14</a:t>
            </a:fld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2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Zakon o održivom gospodarenju otpadom (94/13)</a:t>
            </a:r>
          </a:p>
          <a:p>
            <a:r>
              <a:rPr lang="vi-VN" dirty="0" smtClean="0"/>
              <a:t>Članak 49.</a:t>
            </a:r>
          </a:p>
          <a:p>
            <a:r>
              <a:rPr lang="vi-VN" dirty="0" smtClean="0"/>
              <a:t>(1) Proizvodnja, sakupljanje i prijevoz opasnog otpada, kao i njegovo skladištenje i obrada, moraju se obavljati sukladno člancima 6. i 9. ovoga Zakona uz primjenu mjera kojima se osigurava sljedivost od proizvodnje do njegove obrade, kao i nadzor toka opasnog otpada.</a:t>
            </a:r>
          </a:p>
          <a:p>
            <a:r>
              <a:rPr lang="vi-VN" dirty="0" smtClean="0"/>
              <a:t>(2) Ako posjednik opasnog otpada osobi koja obavlja djelatnost gospodarenja otpadom prema ovom Zakonu predaje opasni otpad za koji ne posjeduje deklaraciju o svojstvima otpada ili je količina otpada veća od jedne tone, dužan je, uz prateći list, predati i izvješće o ispitivanju svojstava tog otpada ne starije od 12 mjeseci računajući od dana kada je provedeno ispitivanje svojstava otpada, ako nije drukčije propisano propisom kojim se uređuje gospodarenje posebnom kategorijom otpada.</a:t>
            </a:r>
          </a:p>
          <a:p>
            <a:r>
              <a:rPr lang="vi-VN" dirty="0" smtClean="0"/>
              <a:t>(3) Ako je količina opasnog otpada poznatog sastava manja od jedne tone, posjednik opasnog otpada dužan je uz prateći list ovlaštenoj osobi predati i deklaraciju o svojstvima otpada propisanu pravilnikom iz članka 51. stavka 8. ovoga Zakona.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A3E18-FBB7-40D4-83BC-8135C90B9613}" type="slidenum">
              <a:rPr lang="hr-HR" smtClean="0">
                <a:solidFill>
                  <a:prstClr val="black"/>
                </a:solidFill>
              </a:rPr>
              <a:pPr/>
              <a:t>15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9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1B38-5A09-47BC-B7D3-555ABD7D44EA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36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BFA7-E177-4C1C-8FCC-C020A435E71A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0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5B45-D1A3-4D4F-BEC6-144F0819767C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25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7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818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14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40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29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1646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44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31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EE9E-19E8-4877-8A1A-D451DAF75AB4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1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18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913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162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35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4CA8-27D2-4291-8343-9EF1A5F9EB7D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6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5041-ACEA-4F4D-B901-4DCCFE822A12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16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E096-8966-4647-B6C3-767E5F2C3FC6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02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8C06-3BF1-4ED0-BBB4-5E27248B742B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46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9AD1-3AEE-4186-BD3A-65B2D5A9FD5F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9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A319-BE53-42D2-8CDC-B41D757CBFFF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2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9251-6A2C-475B-9E5A-FC8B71DFF8A5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59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48E-4955-4D1A-99B4-1E50EB7133CD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75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18F5-7815-4673-B4F9-08E1D2B878F5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EE9-1751-4B18-A60B-D92E203FCED1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0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2DAE-F4BD-47CE-A741-A63D652914F7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4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53CE-C597-4250-8175-BC48F91A4AA3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9F42-A6F8-47F7-9994-4FB17C73A5FF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8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14B-8A32-4CEC-93D7-93C27ED6DF81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39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3073-8EC0-4D3C-8DF2-AA9C38AC05BD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61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09A2-990B-470B-AAEB-1DC31ED5EC90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11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0BF-A6EC-4F05-B5A3-04C89BC36D04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19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FDB2-7272-417B-A613-6363548A95AE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4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4749-9135-4FC0-A8E2-F7A7B1BC0235}" type="datetime1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1526-C5F6-4204-8C6C-63102791E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680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r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E1910101-D1A1-4111-B1E1-116191312141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r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r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r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r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r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r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r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827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08BB-A87A-431E-B38F-9E7B3A7EC1DB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21.10.2015.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49DB-3C07-4375-AF60-C12B981D50E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9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ccumular.hr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zoip.hr/hr/otpad/propisi-i-medunarodni-ugovorixx.html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ccumular.hr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hyperlink" Target="http://www.accumular.hr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mular.h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hyperlink" Target="http://www.accumular.hr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ccumular.hr/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ccumular.hr/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spb@accumular.hr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mular.h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accumular.h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mular.h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mular.h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mular.h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mular.h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91" y="1916832"/>
            <a:ext cx="7704857" cy="2357454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hr-HR" sz="4800" b="1" kern="0" dirty="0" smtClean="0">
                <a:latin typeface="Arial"/>
              </a:rPr>
              <a:t/>
            </a:r>
            <a:br>
              <a:rPr lang="hr-HR" sz="4800" b="1" kern="0" dirty="0" smtClean="0">
                <a:latin typeface="Arial"/>
              </a:rPr>
            </a:br>
            <a:r>
              <a:rPr lang="hr-HR" sz="4800" b="1" kern="0" dirty="0" smtClean="0">
                <a:solidFill>
                  <a:srgbClr val="002060"/>
                </a:solidFill>
                <a:latin typeface="Arial"/>
              </a:rPr>
              <a:t>Stručnjaci u gospodarenju otpadom</a:t>
            </a:r>
            <a:r>
              <a:rPr lang="en-US" sz="2000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000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endParaRPr lang="hr-HR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/>
          <a:lstStyle/>
          <a:p>
            <a:pPr lvl="0" algn="r" fontAlgn="base">
              <a:spcAft>
                <a:spcPct val="0"/>
              </a:spcAft>
            </a:pPr>
            <a:r>
              <a:rPr lang="hr-HR" sz="1800" kern="0" dirty="0">
                <a:solidFill>
                  <a:srgbClr val="002060"/>
                </a:solidFill>
                <a:latin typeface="Arial"/>
              </a:rPr>
              <a:t>Accumular d.o.o.</a:t>
            </a:r>
          </a:p>
          <a:p>
            <a:pPr lvl="0" algn="r" fontAlgn="base">
              <a:spcAft>
                <a:spcPct val="0"/>
              </a:spcAft>
            </a:pPr>
            <a:r>
              <a:rPr lang="hr-HR" sz="1800" kern="0" dirty="0">
                <a:solidFill>
                  <a:srgbClr val="002060"/>
                </a:solidFill>
                <a:latin typeface="Arial"/>
              </a:rPr>
              <a:t>Silvija Pejčić Bilić, </a:t>
            </a:r>
            <a:r>
              <a:rPr lang="hr-HR" sz="1800" kern="0" dirty="0" smtClean="0">
                <a:solidFill>
                  <a:srgbClr val="002060"/>
                </a:solidFill>
                <a:latin typeface="Arial"/>
              </a:rPr>
              <a:t>mr.univ.spec</a:t>
            </a:r>
            <a:r>
              <a:rPr lang="hr-HR" sz="1800" kern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pic>
        <p:nvPicPr>
          <p:cNvPr id="5" name="Picture 4" descr="http://www.accumular.hr/templates/siteground-j15-12/images/poza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38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7349" y="6524500"/>
            <a:ext cx="1429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u="sng" dirty="0">
                <a:solidFill>
                  <a:srgbClr val="000000"/>
                </a:solidFill>
                <a:latin typeface="Arial"/>
                <a:hlinkClick r:id="rId5"/>
              </a:rPr>
              <a:t>www.accumular.hr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6479051"/>
            <a:ext cx="2133600" cy="365125"/>
          </a:xfrm>
        </p:spPr>
        <p:txBody>
          <a:bodyPr/>
          <a:lstStyle/>
          <a:p>
            <a:fld id="{1A001526-C5F6-4204-8C6C-63102791ED68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4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7941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 u gospodarenju otpadom u 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10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305342"/>
            <a:ext cx="81360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održivom gospodarenju </a:t>
            </a:r>
            <a:r>
              <a:rPr lang="vi-V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otpadom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  94/13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(Zakon)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Strategija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gospodarenja otpadom Republike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130/05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otpadnim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gumama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40/06, 31/09, 156/09, 111/11,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86/13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Odluka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izmjenama naknada u sustavima gospodarenja otpadnim vozilima i otpadnim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gumama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40/15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mjerilima, postupku i načinu određivanja iznosa naknade vlasnicima nekretnina i jedinicama lokalne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samouprave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59/06,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109/12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otpadnim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uljima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124/06, 121/08, 31/09, 156/09, 91/11, 45/12,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86/13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otpadnim baterijama 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akumulatorima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133/06, 31/09, 156/09, 45/12, 86/13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gospodarenju otpadnim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vozilima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136/06, 31/09, 156/09, 53/12, 86/13, 91/13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načinu i postupcima gospodarenja otpadom koji sadrži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azbest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42/07</a:t>
            </a:r>
          </a:p>
          <a:p>
            <a:pPr marL="342900" indent="-342900">
              <a:buFont typeface="+mj-lt"/>
              <a:buAutoNum type="arabicPeriod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načinima i uvjetima termičke obrade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otpada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45/07</a:t>
            </a:r>
            <a:r>
              <a:rPr lang="vi-VN" dirty="0"/>
              <a:t/>
            </a:r>
            <a:br>
              <a:rPr lang="vi-VN" dirty="0"/>
            </a:br>
            <a:endParaRPr lang="hr-HR" u="sng" dirty="0" smtClean="0"/>
          </a:p>
          <a:p>
            <a:r>
              <a:rPr lang="vi-VN" u="sng" dirty="0" smtClean="0"/>
              <a:t/>
            </a:r>
            <a:br>
              <a:rPr lang="vi-VN" u="sng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16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7627"/>
            <a:ext cx="917928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7941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 u gospodarenju </a:t>
            </a: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otpadom u RH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11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218270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Plan gospodarenja otpadom u Republici Hrvatskoj za razdoblje 2007. – 2015.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85/07, 126/10, 31/11, 46/15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načinima i uvjetima odlaganja otpada, kategorijama i uvjetima rada za odlagališta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otpada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117/07, 111/11, 17/13, 62/13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gospodarenju građevnim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otpadom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38/08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gospodarenju muljem iz uređaja za pročišćavanje otpadnih voda kada se mulj koristi u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poljoprivredi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38/08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Naputak o postupanju s otpadom koji sadrži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azbest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89/08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gospodarenju otpadom od istraživanja i eksploatacije mineralnih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sirovina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128/08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Odluka o postupanju Fonda za zaštitu okoliša i energetsku učinkovitost za provedbu mjera radi unaprjeđenja sustava gospodarenja otpadom koji sadrži azbest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58/11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Uredba o graničnim prijelazima na području Republike Hrvatske preko kojih je dopušten uvoz otpada u Europsku uniju i izvoz otpada iz Europske unije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6/14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gospodarenju otpadom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  23/14, 51/14</a:t>
            </a:r>
            <a:endParaRPr lang="hr-H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gospodarenju otpadom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23/07, 111/07</a:t>
            </a:r>
            <a:r>
              <a:rPr lang="vi-VN" dirty="0"/>
              <a:t/>
            </a:r>
            <a:br>
              <a:rPr lang="vi-VN" dirty="0"/>
            </a:br>
            <a:r>
              <a:rPr lang="vi-VN" sz="1000" i="1" dirty="0"/>
              <a:t>Napomena: prestao važiti stupanjem na snagu Ispravka Pravilnika o gospodarenju otpadom („N.N. “, br. 51/14), osim odredbi članka 18. stavaka 2., 3. i 4. i Dodatka V, koji ostaju na snazi do dana stupanja na snagu pravilnika iz članka 51. stavka 8. Zakona</a:t>
            </a:r>
            <a:endParaRPr lang="vi-VN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7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7941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 u gospodarenju </a:t>
            </a: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otpadom u RH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12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18270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otpadnom električnom i elektroničkom opremom</a:t>
            </a:r>
            <a:b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42/14, 48/14, 107/14,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139/14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otpadnim električnim i elektroničkim uređajima i opremom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74/07, 133/08, 31/09, 156/09, 143/12, 86/13</a:t>
            </a:r>
            <a:b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000" i="1" dirty="0">
                <a:latin typeface="Arial" panose="020B0604020202020204" pitchFamily="34" charset="0"/>
                <a:cs typeface="Arial" panose="020B0604020202020204" pitchFamily="34" charset="0"/>
              </a:rPr>
              <a:t>Napomena: prestao važiti stupanjem na snagu Pravilnika o gospodarenju otpadnom električnom i elektroničkom opremom („N.N. “, br. 42/14) osim odredbi članka 4. točke 11., 12., 13. i 14., članka 16., 17., 18., 18.a, 19., 20. i članka 21. stavka 1., 2. i 3., te Dodatka V. koji važe do stupanja na snagu Uredbe iz članka 53. stavka 4. Zakona i sklapanja novih ugovora za obavljanje usluge sakupljanja i obrade EE otpada u sustavu kojim upravlja Fond, sukladno </a:t>
            </a:r>
            <a:r>
              <a:rPr lang="vi-V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Zakonu</a:t>
            </a:r>
            <a:r>
              <a:rPr lang="vi-V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polikloriranim bifenilima i polikloriranim terfenilima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103/14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otpadom iz proizvodnje titan-dioksida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117/14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nusproizvodima i ukidanju statusa otpada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117/14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gospodarenju medicinskim otpadom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50/15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izobrazbe o gospodarenju otpadom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77/15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Naputak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glomaznom otpadu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79/15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ambalaži i otpadnoj ambalaži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88/15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ambalaži i ambalažnom otpadu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N.N.  97/05, 115/05, 81/08, 31/09, 156/09, 38/10, 10/11, 81/11, 126/11, 38/13, 86/13</a:t>
            </a:r>
            <a:b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1000" i="1" dirty="0">
                <a:latin typeface="Arial" panose="020B0604020202020204" pitchFamily="34" charset="0"/>
                <a:cs typeface="Arial" panose="020B0604020202020204" pitchFamily="34" charset="0"/>
              </a:rPr>
              <a:t>Napomena: prestao važiti stupanjem na snagu Pravilnika o ambalaži i ambalažnom otpadu ('N.N. ', br. 88/15) osim odredbi članaka 12., 13., 14., 19.a, 20. st. 3., 20.a i članka 25. stavaka 3., 4., 5., 6., 7., 8., 9. i 10. Pravilnika koje važe do stupanja na snagu Uredbe iz članka 53. stavka 4. Zakona i sklapanja ugovora za obavljanje usluge sakupljanja otpadne ambalaže u sustavu kojim upravlja Fond, te članka 16. stavaka 3., 8., 9., 12., 13. i 14.  Pravilnika koji vrijedi do uspostave Registra iz članka 29. Pravilnika o ambalaži i otpadnoj ambalaži ('N.N. ', br. 88/15).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r>
              <a:rPr lang="vi-VN" u="sng" dirty="0"/>
              <a:t/>
            </a:r>
            <a:br>
              <a:rPr lang="vi-VN" u="sng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07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7941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 u gospodarenju </a:t>
            </a: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otpadom u RH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13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237" y="1484784"/>
            <a:ext cx="82080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1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Odluka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područjima sakupljanja neopasne otpadne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ambalaže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88/15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katalogu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otpada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N.N.  90/15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Odluka o izmjeni naknade u sustavu gospodarenja otpadnim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uljima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  95/15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Uredba o gospodarenju otpadnom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ambalažom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  97/15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Pravilnik o gospodarenju otpadnim tekstilom i otpadnom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obućom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  99/15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Uredba o gospodarenju otpadnim baterijama 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akumulatorima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N.N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  105/15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Međunarodni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ugovor</a:t>
            </a:r>
          </a:p>
          <a:p>
            <a:pPr marL="342900" indent="-342900">
              <a:buFont typeface="+mj-lt"/>
              <a:buAutoNum type="arabicPeriod" startAt="37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Konvencija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 nadzoru prekograničnog prometa opasnog otpada i njegovu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odlaganju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(Basel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1992.)</a:t>
            </a:r>
            <a:b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Objavljena u 'Narodnim novinama – Međunarodni ugovori' br. 3/94.</a:t>
            </a:r>
            <a:b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Stupila je na snagu u odnosu na Republiku Hrvatsku 7. kolovoza 1994.</a:t>
            </a:r>
          </a:p>
          <a:p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7941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 koji se također primjenjuju u gospodarenju otpadom u 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14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237" y="1122480"/>
            <a:ext cx="82080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Stručnjaci u gospodarenju otpadom primjenjuju 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druge propise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 radu s otpadom, kao npr. 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područja zaštite okoliša ili zraka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Zakon o zaštiti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okoliša, N.N.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80/13,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78/15</a:t>
            </a:r>
          </a:p>
          <a:p>
            <a:r>
              <a:rPr lang="hr-HR" dirty="0" smtClean="0"/>
              <a:t>	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Gospodarenje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otpadom obuhvaća mjere za sprječavanje nastanka i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smanjivanje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količina otpada, bez uporabe postupaka i/ili načina koji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predstavljaju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 po okoliš, te mjere za sprječavanje štetnog 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djelovanja otpada </a:t>
            </a: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ljudsko zdravlje i okoliš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Uredba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 okolišnoj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dozvoli, N.N. 8/14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Uredba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 procjeni utjecaja zahvata 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okoliš, N.N. 61/14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 registru onečišćavanja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okoliša, N.N. 87/15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Uredba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 sprječavanju velikih nesreća koje uključuju opasne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tvari, N.N. 44/14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Zakon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 zaštiti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zraka, N.N.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130/11,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47/14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Ostali relevantni propisi primjenivi i na djelatnost gospodarenja otpadom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solidFill>
                  <a:prstClr val="black"/>
                </a:solidFill>
                <a:hlinkClick r:id="rId6"/>
              </a:rPr>
              <a:t>http://mzoip.hr/hr/otpad/propisi-i-medunarodni-ugovorixx.html</a:t>
            </a:r>
            <a:endParaRPr lang="hr-H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3640" cy="1122480"/>
          </a:xfrm>
          <a:prstGeom prst="rect">
            <a:avLst/>
          </a:prstGeom>
        </p:spPr>
      </p:pic>
      <p:pic>
        <p:nvPicPr>
          <p:cNvPr id="5" name="Picture 4" descr="http://www.accumular.hr/templates/siteground-j15-12/images/poza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38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7349" y="6524500"/>
            <a:ext cx="1429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u="sng" dirty="0">
                <a:solidFill>
                  <a:srgbClr val="000000"/>
                </a:solidFill>
                <a:latin typeface="Arial"/>
                <a:hlinkClick r:id="rId5"/>
              </a:rPr>
              <a:t>www.accumular.hr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6479051"/>
            <a:ext cx="2133600" cy="365125"/>
          </a:xfrm>
        </p:spPr>
        <p:txBody>
          <a:bodyPr/>
          <a:lstStyle/>
          <a:p>
            <a:fld id="{1A001526-C5F6-4204-8C6C-63102791E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6627" y="238074"/>
            <a:ext cx="610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-38925"/>
            <a:ext cx="620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Propisi koji se također primjenjuju u gospodarenju otpadom u RH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79" y="3412743"/>
            <a:ext cx="8863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hr-HR" sz="1000" b="1" i="1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696" y="1196752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hr-HR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96" y="1143357"/>
            <a:ext cx="87181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Sigurnosno-preventivne mjere u gospodarenju otpadom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provode se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uz primjenu mjera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zaštite 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radu, 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zaštite od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požara i sigurnosno/preventivnih mjera prilikom prijevoza opasnih tvari, a 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stručnjaci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moraju poznavati i primjenjivati: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Zakon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 zaštiti 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radu, N.N.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71/14,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118/14, 154/14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Zakon o zaštiti od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požara, N.N. 92/10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Zakon o prijevozu opasnih tvari, N.N. 79/07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primjena ADR sporazuma i RID pravilnika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sigurnosni savjetnik u prijevozu opasnih tvari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praćenje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propisa u području prijevoza opasnih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tvari,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nadzor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nad rukovanjem opasnim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tvarima,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provođenje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mjera radi sprečavanja nesreća, odnosno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kršenja propisa,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donošenje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odgovarajućih mjera u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slučaju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nesreće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ostalo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vozač vozila koji prevozi opasne tvari mora posjedovati ADR potvrdu o osposobljenosti temeljem položene provjere znanja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akiranje opasnih tvari (otpada) u certificiranu UN ambalažu</a:t>
            </a:r>
            <a:endParaRPr lang="hr-H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3640" cy="1122480"/>
          </a:xfrm>
          <a:prstGeom prst="rect">
            <a:avLst/>
          </a:prstGeom>
        </p:spPr>
      </p:pic>
      <p:pic>
        <p:nvPicPr>
          <p:cNvPr id="5" name="Picture 4" descr="http://www.accumular.hr/templates/siteground-j15-12/images/poza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38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7349" y="6524500"/>
            <a:ext cx="1429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u="sng" dirty="0">
                <a:solidFill>
                  <a:srgbClr val="000000"/>
                </a:solidFill>
                <a:latin typeface="Arial"/>
                <a:hlinkClick r:id="rId5"/>
              </a:rPr>
              <a:t>www.accumular.hr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6479051"/>
            <a:ext cx="2133600" cy="365125"/>
          </a:xfrm>
        </p:spPr>
        <p:txBody>
          <a:bodyPr/>
          <a:lstStyle/>
          <a:p>
            <a:fld id="{1A001526-C5F6-4204-8C6C-63102791E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6627" y="238074"/>
            <a:ext cx="610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-38925"/>
            <a:ext cx="6743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održivom gospodarenju otpadom, N.N. 94/13</a:t>
            </a:r>
            <a:endParaRPr lang="hr-HR" sz="3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79" y="3412743"/>
            <a:ext cx="8863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hr-HR" sz="1000" b="1" i="1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640" y="2060848"/>
            <a:ext cx="4174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»gospodarenje otpadom«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su djelatnosti sakupljanja, prijevoza, oporabe i zbrinjavanja i druge obrade otpada, uključujući nadzor nad tim postupcima te nadzor i mjere koje se provode na lokacijama nakon zbrinjavanja otpada, te radnje koje poduzimaju trgovac otpadom ili posrednik</a:t>
            </a:r>
          </a:p>
          <a:p>
            <a:endParaRPr lang="hr-HR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/>
          <a:stretch/>
        </p:blipFill>
        <p:spPr bwMode="auto">
          <a:xfrm>
            <a:off x="4555064" y="2348880"/>
            <a:ext cx="4283968" cy="29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17941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održivom gospodarenju </a:t>
            </a:r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otpadom, N.N. 94/13</a:t>
            </a:r>
            <a:r>
              <a:rPr lang="pl-PL" sz="3200" b="1" u="sng" dirty="0"/>
              <a:t/>
            </a:r>
            <a:br>
              <a:rPr lang="pl-PL" sz="3200" b="1" u="sng" dirty="0"/>
            </a:br>
            <a:endParaRPr lang="hr-HR" sz="32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17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88" y="1220450"/>
            <a:ext cx="828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/>
          </a:p>
        </p:txBody>
      </p:sp>
      <p:sp>
        <p:nvSpPr>
          <p:cNvPr id="3" name="Rectangle 2"/>
          <p:cNvSpPr/>
          <p:nvPr/>
        </p:nvSpPr>
        <p:spPr>
          <a:xfrm>
            <a:off x="452488" y="1353312"/>
            <a:ext cx="8367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Elaborat gospodarenja otpadom (čl. 90 Zakona) – izrađuju ga </a:t>
            </a:r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stručnjaci</a:t>
            </a: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ositelj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izrade elaborata gospodarenja otpadom je osoba koja prema posebnom propisu ima pravo uporabe strukovnog naziva </a:t>
            </a: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ovlašteni inženjer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 koja je član samostalne strukovne organizacije (u daljem tekstu: komora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nositelj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izrade elaborata gospodarenja otpadom mora </a:t>
            </a: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preko komore raspolagati osiguranjem od odgovornosti za štetu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 koju bi u obavljanju poslova mogao prouzročiti trećim osobama – osiguranje od projektantske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pogreške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emijski inženjeri i tehnolozi za sada nemaju strukovnu komoru te ne mogu biti nositelji izrade Eleborata iako su brojni u poslovima gospodarenja otpadom (pioniri)</a:t>
            </a:r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17941"/>
            <a:ext cx="665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održivom gospodarenju </a:t>
            </a:r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otpadom, N.N. 94/13</a:t>
            </a:r>
            <a:r>
              <a:rPr lang="pl-PL" sz="3200" b="1" u="sng" dirty="0"/>
              <a:t/>
            </a:r>
            <a:br>
              <a:rPr lang="pl-PL" sz="3200" b="1" u="sng" dirty="0"/>
            </a:br>
            <a:endParaRPr lang="hr-HR" sz="32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18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88" y="1220450"/>
            <a:ext cx="849313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488" y="1709640"/>
            <a:ext cx="8496944" cy="4290405"/>
          </a:xfrm>
          <a:prstGeom prst="rect">
            <a:avLst/>
          </a:prstGeom>
          <a:gradFill>
            <a:gsLst>
              <a:gs pos="27322">
                <a:srgbClr val="E2FDBC"/>
              </a:gs>
              <a:gs pos="9660">
                <a:srgbClr val="DDFDAE"/>
              </a:gs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hr-H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obveze </a:t>
            </a: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proizvođača i posjednika otpada – 44 čl. </a:t>
            </a:r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Zakona</a:t>
            </a:r>
          </a:p>
          <a:p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obaveze povjerenika za otpad – 46. čl. </a:t>
            </a:r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Zakona</a:t>
            </a:r>
          </a:p>
          <a:p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obaveze osobe odgovorne za gospodarenje otpadom – 89. čl. </a:t>
            </a:r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Zakona</a:t>
            </a:r>
          </a:p>
          <a:p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povjerenik i odgovorna osoba za otpad moraju imati svoje zamjenike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endParaRPr lang="hr-HR" sz="22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endParaRPr lang="hr-HR" sz="22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17941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Pravilnik o gospodarenju 	otpadom</a:t>
            </a: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N.N.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23/14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51/14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19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Pravilnikom </a:t>
            </a:r>
            <a:r>
              <a:rPr lang="hr-H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propisuju:</a:t>
            </a: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uvjeti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za gospodarenje otpadom, poslovi osobe odgovorne za gospodarenje otpadom, te način rada reciklažnog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dvorišta</a:t>
            </a:r>
          </a:p>
          <a:p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sadržaj obrasca zahtjeva za izdavanje, odnosno izmjenu dozvole, </a:t>
            </a: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 i sadržaj obrasca dozvole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, način izračuna iznosa osiguranja od štete koja može nastati kao posljedica gospodarenja otpadom, </a:t>
            </a: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 Elaborata gospodarenja otpadom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, uvjeti za sustav upravljačkog nadzora metoda, izgled i sadržaj obavijesti o namjeri ishođenja dozvole, te izgled i sadržaj oznake s osnovnim podacima o otpadu i djelatnosti iz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dozvole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rugo kao npr. sadržaj i izgled raznih 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očevidnika, potvrda, dostava podataka, police osiguranja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Arial"/>
                <a:hlinkClick r:id="rId3"/>
              </a:rPr>
              <a:t>http://www.accumular.hr/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258" y="1344864"/>
            <a:ext cx="8497124" cy="1872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2123548" y="141245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Političko – pravno gledište:</a:t>
            </a:r>
          </a:p>
          <a:p>
            <a:pPr algn="ctr"/>
            <a:r>
              <a:rPr lang="hr-HR" sz="1900" dirty="0" smtClean="0"/>
              <a:t>sukladno Direktivi 2008/98/EZ o otpadu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2348880"/>
            <a:ext cx="2516801" cy="591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400" dirty="0" smtClean="0"/>
              <a:t>POSTUPCI ZBRINJAVANJA</a:t>
            </a:r>
          </a:p>
          <a:p>
            <a:pPr algn="ctr"/>
            <a:r>
              <a:rPr lang="hr-HR" sz="1400" dirty="0" smtClean="0"/>
              <a:t>D1 – D15</a:t>
            </a:r>
            <a:endParaRPr lang="hr-HR" sz="1400" dirty="0"/>
          </a:p>
        </p:txBody>
      </p:sp>
      <p:sp>
        <p:nvSpPr>
          <p:cNvPr id="12" name="Rectangle 11"/>
          <p:cNvSpPr/>
          <p:nvPr/>
        </p:nvSpPr>
        <p:spPr>
          <a:xfrm>
            <a:off x="5737009" y="2348878"/>
            <a:ext cx="2580492" cy="591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POSTUPCI OPORABE</a:t>
            </a:r>
          </a:p>
          <a:p>
            <a:pPr algn="ctr"/>
            <a:r>
              <a:rPr lang="hr-HR" sz="1400" dirty="0" smtClean="0"/>
              <a:t>R1 – R13</a:t>
            </a:r>
            <a:endParaRPr lang="hr-HR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71560" y="2673584"/>
            <a:ext cx="21643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8651" y="3531339"/>
            <a:ext cx="8566338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1403648" y="3623324"/>
            <a:ext cx="67570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b="1" dirty="0" smtClean="0"/>
          </a:p>
          <a:p>
            <a:pPr algn="ctr"/>
            <a:r>
              <a:rPr lang="hr-HR" sz="2000" b="1" dirty="0" smtClean="0"/>
              <a:t>Znanstveno – tehničko gledište: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940073"/>
            <a:ext cx="252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Dodatak II A Direktive 2008/98/EZ</a:t>
            </a:r>
            <a:endParaRPr lang="hr-H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735923" y="2953973"/>
            <a:ext cx="2581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Dodatak II B Direktive 2008/98/EZ</a:t>
            </a:r>
            <a:endParaRPr lang="hr-HR" sz="1200" dirty="0"/>
          </a:p>
        </p:txBody>
      </p:sp>
      <p:sp>
        <p:nvSpPr>
          <p:cNvPr id="10" name="Rectangle 9"/>
          <p:cNvSpPr/>
          <p:nvPr/>
        </p:nvSpPr>
        <p:spPr>
          <a:xfrm>
            <a:off x="3103149" y="4653136"/>
            <a:ext cx="302433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PROCES TRETIRANJA OTPADA</a:t>
            </a:r>
            <a:endParaRPr lang="hr-HR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35696" y="4800277"/>
            <a:ext cx="1260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35696" y="5032746"/>
            <a:ext cx="12707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35696" y="5252759"/>
            <a:ext cx="12689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9829" y="463192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/>
              <a:t>Otpad</a:t>
            </a:r>
            <a:r>
              <a:rPr lang="hr-HR" sz="1200" dirty="0" smtClean="0"/>
              <a:t> </a:t>
            </a:r>
            <a:endParaRPr lang="hr-HR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15331" y="5098871"/>
            <a:ext cx="97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/>
              <a:t>Energija</a:t>
            </a:r>
            <a:endParaRPr lang="hr-HR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5805" y="4863487"/>
            <a:ext cx="1117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/>
              <a:t>Kemikalije</a:t>
            </a:r>
            <a:endParaRPr lang="hr-HR" sz="14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19872" y="537321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71800" y="57332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0166" y="557936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/>
              <a:t>Otpad za daljnju obradu</a:t>
            </a:r>
            <a:endParaRPr lang="hr-HR" sz="14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127485" y="4800280"/>
            <a:ext cx="10368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27485" y="5013176"/>
            <a:ext cx="10368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127485" y="5252759"/>
            <a:ext cx="10368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07574" y="4630929"/>
            <a:ext cx="185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Emisije u atmosferi</a:t>
            </a:r>
            <a:endParaRPr lang="hr-HR" sz="1400" b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7128569" y="487885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Emisije u vodi</a:t>
            </a:r>
            <a:endParaRPr lang="hr-HR" sz="1400" b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7133116" y="51081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Gubitak topline</a:t>
            </a:r>
            <a:endParaRPr lang="hr-HR" sz="1400" b="1" dirty="0"/>
          </a:p>
        </p:txBody>
      </p:sp>
      <p:cxnSp>
        <p:nvCxnSpPr>
          <p:cNvPr id="1031" name="Straight Arrow Connector 1030"/>
          <p:cNvCxnSpPr/>
          <p:nvPr/>
        </p:nvCxnSpPr>
        <p:spPr>
          <a:xfrm>
            <a:off x="3779912" y="53732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/>
          <p:nvPr/>
        </p:nvCxnSpPr>
        <p:spPr>
          <a:xfrm>
            <a:off x="4782149" y="5373216"/>
            <a:ext cx="0" cy="36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Straight Arrow Connector 1036"/>
          <p:cNvCxnSpPr/>
          <p:nvPr/>
        </p:nvCxnSpPr>
        <p:spPr>
          <a:xfrm>
            <a:off x="5940152" y="5373216"/>
            <a:ext cx="0" cy="36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3104656" y="5688696"/>
            <a:ext cx="134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Ostaci oporabe</a:t>
            </a:r>
            <a:endParaRPr lang="hr-HR" sz="1400" b="1" dirty="0"/>
          </a:p>
        </p:txBody>
      </p:sp>
      <p:sp>
        <p:nvSpPr>
          <p:cNvPr id="1043" name="TextBox 1042"/>
          <p:cNvSpPr txBox="1"/>
          <p:nvPr/>
        </p:nvSpPr>
        <p:spPr>
          <a:xfrm>
            <a:off x="4211960" y="5672415"/>
            <a:ext cx="124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Energija od oporabe</a:t>
            </a:r>
            <a:endParaRPr lang="hr-HR" sz="1400" b="1" dirty="0"/>
          </a:p>
        </p:txBody>
      </p:sp>
      <p:sp>
        <p:nvSpPr>
          <p:cNvPr id="1047" name="TextBox 1046"/>
          <p:cNvSpPr txBox="1"/>
          <p:nvPr/>
        </p:nvSpPr>
        <p:spPr>
          <a:xfrm>
            <a:off x="5375951" y="5688594"/>
            <a:ext cx="12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Tvrdi ostaci od oporabe</a:t>
            </a:r>
            <a:endParaRPr lang="hr-HR" sz="1400" b="1" dirty="0"/>
          </a:p>
        </p:txBody>
      </p:sp>
      <p:sp>
        <p:nvSpPr>
          <p:cNvPr id="1048" name="TextBox 1047"/>
          <p:cNvSpPr txBox="1"/>
          <p:nvPr/>
        </p:nvSpPr>
        <p:spPr>
          <a:xfrm>
            <a:off x="2771801" y="-38925"/>
            <a:ext cx="637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Definicija procesa gospodarenja otpadom s  političko-pravnog u odnosu na znanstveno-tehničko gledište u EU</a:t>
            </a:r>
            <a:endParaRPr lang="hr-H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12686" y="6272175"/>
            <a:ext cx="4418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Izvor: ISWA seminar i tehnička tura Waste-To-Energy 2013.</a:t>
            </a:r>
            <a:endParaRPr lang="hr-HR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/>
              <a:t>2</a:t>
            </a:fld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962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3640" cy="1122480"/>
          </a:xfrm>
          <a:prstGeom prst="rect">
            <a:avLst/>
          </a:prstGeom>
        </p:spPr>
      </p:pic>
      <p:pic>
        <p:nvPicPr>
          <p:cNvPr id="5" name="Picture 4" descr="http://www.accumular.hr/templates/siteground-j15-12/images/poza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38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7349" y="6524500"/>
            <a:ext cx="1429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u="sng" dirty="0">
                <a:solidFill>
                  <a:srgbClr val="000000"/>
                </a:solidFill>
                <a:latin typeface="Arial"/>
                <a:hlinkClick r:id="rId5"/>
              </a:rPr>
              <a:t>www.accumular.hr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876256" y="6479051"/>
            <a:ext cx="2133600" cy="365125"/>
          </a:xfrm>
          <a:prstGeom prst="rect">
            <a:avLst/>
          </a:prstGeom>
        </p:spPr>
        <p:txBody>
          <a:bodyPr/>
          <a:lstStyle/>
          <a:p>
            <a:fld id="{1A001526-C5F6-4204-8C6C-63102791E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6627" y="238074"/>
            <a:ext cx="610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6602" y="-38925"/>
            <a:ext cx="5107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kern="0" dirty="0" smtClean="0">
                <a:solidFill>
                  <a:srgbClr val="002060"/>
                </a:solidFill>
                <a:latin typeface="Arial"/>
              </a:rPr>
              <a:t>Primjer dozvole za gospodarenje otpadom</a:t>
            </a:r>
            <a:endParaRPr lang="hr-HR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1513" r="2096" b="967"/>
          <a:stretch/>
        </p:blipFill>
        <p:spPr bwMode="auto">
          <a:xfrm>
            <a:off x="2286180" y="1131889"/>
            <a:ext cx="4572000" cy="574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3640" cy="1122480"/>
          </a:xfrm>
          <a:prstGeom prst="rect">
            <a:avLst/>
          </a:prstGeom>
        </p:spPr>
      </p:pic>
      <p:pic>
        <p:nvPicPr>
          <p:cNvPr id="5" name="Picture 4" descr="http://www.accumular.hr/templates/siteground-j15-12/images/poza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38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7349" y="6524500"/>
            <a:ext cx="1429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u="sng" dirty="0">
                <a:solidFill>
                  <a:srgbClr val="000000"/>
                </a:solidFill>
                <a:latin typeface="Arial"/>
                <a:hlinkClick r:id="rId5"/>
              </a:rPr>
              <a:t>www.accumular.hr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6479051"/>
            <a:ext cx="2133600" cy="365125"/>
          </a:xfrm>
        </p:spPr>
        <p:txBody>
          <a:bodyPr/>
          <a:lstStyle/>
          <a:p>
            <a:fld id="{1A001526-C5F6-4204-8C6C-63102791E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6627" y="238074"/>
            <a:ext cx="610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627" y="7241"/>
            <a:ext cx="585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kern="0" dirty="0" smtClean="0">
                <a:solidFill>
                  <a:srgbClr val="002060"/>
                </a:solidFill>
                <a:latin typeface="Arial"/>
              </a:rPr>
              <a:t>Obavezna izobrazba u gospodarenju otpadom u RH</a:t>
            </a:r>
            <a:endParaRPr lang="hr-HR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79" y="3412743"/>
            <a:ext cx="8863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hr-HR" sz="1000" b="1" i="1" kern="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822" y="2780928"/>
            <a:ext cx="849423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Povjerenik je dužan: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nadzirati provedbu propisa o gospodarenju otpadom, utvrđivati nedostatke i obavještavati vlasnika odnosno odgovornu osobu u pravnoj osobi o utvrđenim nedostatcima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organizirati provedbu propisa o otpadu kod pravne osobe na odgovarajući način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savjetovati vlasnika, odnosno odgovornu osobu u pravnoj osobi o svim pitanjima gospodarenja otpadom koja se tiču te pravne osobe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 čl Zakona definira </a:t>
            </a: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određuje obaveze 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povjerenika za otpad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89. čl. Zakona definira i određuje obaveze osobe odgovorne za otpad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povjerenik </a:t>
            </a:r>
            <a:r>
              <a:rPr lang="hr-H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odgovorna osoba za otpad moraju imati svoje zamjenike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412776"/>
            <a:ext cx="856352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r-H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Povjerenik u gospodarenju otpadom </a:t>
            </a:r>
            <a:r>
              <a:rPr lang="hr-H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pravna osoba koja je proizvođač otpada i zapošljava 50 i više osoba dužna je imenovati povjerenika i zamjenika povjerenika u gospodarenju otpadom.</a:t>
            </a:r>
          </a:p>
        </p:txBody>
      </p:sp>
    </p:spTree>
    <p:extLst>
      <p:ext uri="{BB962C8B-B14F-4D97-AF65-F5344CB8AC3E}">
        <p14:creationId xmlns:p14="http://schemas.microsoft.com/office/powerpoint/2010/main" val="866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3640" cy="1122480"/>
          </a:xfrm>
          <a:prstGeom prst="rect">
            <a:avLst/>
          </a:prstGeom>
        </p:spPr>
      </p:pic>
      <p:pic>
        <p:nvPicPr>
          <p:cNvPr id="5" name="Picture 4" descr="http://www.accumular.hr/templates/siteground-j15-12/images/poza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038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7349" y="6524500"/>
            <a:ext cx="1429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u="sng" dirty="0">
                <a:solidFill>
                  <a:srgbClr val="000000"/>
                </a:solidFill>
                <a:latin typeface="Arial"/>
                <a:hlinkClick r:id="rId5"/>
              </a:rPr>
              <a:t>www.accumular.hr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6479051"/>
            <a:ext cx="2133600" cy="365125"/>
          </a:xfrm>
        </p:spPr>
        <p:txBody>
          <a:bodyPr/>
          <a:lstStyle/>
          <a:p>
            <a:fld id="{1A001526-C5F6-4204-8C6C-63102791ED68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izobrazbe u gospodarenju otpadom, N.N. 77/15</a:t>
            </a:r>
          </a:p>
          <a:p>
            <a:endParaRPr lang="hr-HR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uređuje se sadržaj i način provedbe izobrazbe u gospodarenju 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otpadom</a:t>
            </a:r>
            <a:endParaRPr lang="hr-H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cilj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izobrazbe je stjecanje znanja, vještina i sposobnosti u području gospodarenja otpadom povjerenika i odgovorne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rogram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osnovne izobrazbe provodi se u trajanju od 40 nastavnih sati za odgovornu osobu i 25 nastavnih sati za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povjerenika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rogram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izobrazbe provode ovlaštenici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izobrazbe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rogram ne definira rok do kada povjerenici i odgovorne osobe moraju završiti propisanu izobrazbu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prstClr val="black"/>
              </a:solidFill>
            </a:endParaRPr>
          </a:p>
          <a:p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6627" y="238074"/>
            <a:ext cx="610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7241"/>
            <a:ext cx="5899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kern="0" dirty="0" smtClean="0">
                <a:solidFill>
                  <a:srgbClr val="002060"/>
                </a:solidFill>
                <a:latin typeface="Arial"/>
              </a:rPr>
              <a:t>Obavezna izobrazba u gospodarenju otpadom u RH</a:t>
            </a:r>
            <a:endParaRPr lang="hr-H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3640" cy="112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-38926"/>
            <a:ext cx="5327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Prekogranični promet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tpadom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519" y="1268760"/>
            <a:ext cx="8784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sz="22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prstClr val="black"/>
                </a:solidFill>
              </a:rPr>
              <a:t>na </a:t>
            </a:r>
            <a:r>
              <a:rPr lang="hr-HR" sz="2200" dirty="0">
                <a:solidFill>
                  <a:prstClr val="black"/>
                </a:solidFill>
              </a:rPr>
              <a:t>prekogranični promet </a:t>
            </a:r>
            <a:r>
              <a:rPr lang="hr-HR" sz="2200" dirty="0" smtClean="0">
                <a:solidFill>
                  <a:prstClr val="black"/>
                </a:solidFill>
              </a:rPr>
              <a:t>otpadom primjenjuje </a:t>
            </a:r>
            <a:r>
              <a:rPr lang="hr-HR" sz="2200" dirty="0">
                <a:solidFill>
                  <a:prstClr val="black"/>
                </a:solidFill>
              </a:rPr>
              <a:t>se Uredba (EZ-a) br. 1013/2006 Europskog parlamenta i Vijeća o otpremi pošiljaka </a:t>
            </a:r>
            <a:r>
              <a:rPr lang="hr-HR" sz="2200" dirty="0" smtClean="0">
                <a:solidFill>
                  <a:prstClr val="black"/>
                </a:solidFill>
              </a:rPr>
              <a:t>otpada i Baselska konvencija (u ovisnosti da li otpad prolazi kroz EU ili i izvan EU)</a:t>
            </a:r>
          </a:p>
          <a:p>
            <a:pPr algn="just"/>
            <a:endParaRPr lang="hr-HR" sz="2200" dirty="0" smtClean="0">
              <a:solidFill>
                <a:prstClr val="black"/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prstClr val="black"/>
                </a:solidFill>
              </a:rPr>
              <a:t>dokumentacija </a:t>
            </a:r>
            <a:r>
              <a:rPr lang="hr-HR" sz="2200" dirty="0">
                <a:solidFill>
                  <a:prstClr val="black"/>
                </a:solidFill>
              </a:rPr>
              <a:t>u prekograničnom prometu otpadom mora biti ili na jeziku države u koju se dokumentacija </a:t>
            </a:r>
            <a:r>
              <a:rPr lang="hr-HR" sz="2200" dirty="0" smtClean="0">
                <a:solidFill>
                  <a:prstClr val="black"/>
                </a:solidFill>
              </a:rPr>
              <a:t>dostavlja ili </a:t>
            </a:r>
            <a:r>
              <a:rPr lang="hr-HR" sz="2200" dirty="0">
                <a:solidFill>
                  <a:prstClr val="black"/>
                </a:solidFill>
              </a:rPr>
              <a:t>na engleskom </a:t>
            </a:r>
            <a:r>
              <a:rPr lang="hr-HR" sz="2200" dirty="0" smtClean="0">
                <a:solidFill>
                  <a:prstClr val="black"/>
                </a:solidFill>
              </a:rPr>
              <a:t>jeziku i u skladu s EU propisima</a:t>
            </a:r>
            <a:endParaRPr lang="hr-HR" sz="2200" dirty="0">
              <a:solidFill>
                <a:prstClr val="black"/>
              </a:solidFill>
            </a:endParaRPr>
          </a:p>
          <a:p>
            <a:pPr algn="just"/>
            <a:endParaRPr lang="hr-HR" sz="2200" dirty="0" smtClean="0">
              <a:solidFill>
                <a:prstClr val="black"/>
              </a:solidFill>
            </a:endParaRPr>
          </a:p>
          <a:p>
            <a:pPr lvl="1" algn="just"/>
            <a:endParaRPr lang="hr-HR" sz="2200" dirty="0">
              <a:solidFill>
                <a:prstClr val="black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hr-HR" sz="2200" dirty="0" smtClean="0">
              <a:solidFill>
                <a:prstClr val="black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endParaRPr lang="hr-HR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23</a:t>
            </a:fld>
            <a:endParaRPr lang="hr-H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3640" cy="112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-38926"/>
            <a:ext cx="6119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Prekogranični promet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tpadom – primjer dozvole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24</a:t>
            </a:fld>
            <a:endParaRPr lang="hr-HR" sz="1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3921" b="2858"/>
          <a:stretch/>
        </p:blipFill>
        <p:spPr bwMode="auto">
          <a:xfrm>
            <a:off x="2372760" y="1122479"/>
            <a:ext cx="4284000" cy="531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Arial"/>
                <a:hlinkClick r:id="rId4"/>
              </a:rPr>
              <a:t>http://www.accumular.hr/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1979712" y="1521226"/>
            <a:ext cx="5472608" cy="7300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r-HR" sz="4000" b="1" dirty="0" smtClean="0"/>
              <a:t>Hvala na pažnji</a:t>
            </a:r>
            <a:endParaRPr lang="hr-HR" sz="4000" b="1" dirty="0"/>
          </a:p>
        </p:txBody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192" y="2639119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hr-HR" b="1" dirty="0" smtClean="0">
              <a:solidFill>
                <a:prstClr val="black"/>
              </a:solidFill>
              <a:latin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hr-HR" b="1" dirty="0">
              <a:solidFill>
                <a:prstClr val="black"/>
              </a:solidFill>
              <a:latin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hr-HR" b="1" dirty="0" smtClean="0">
              <a:solidFill>
                <a:prstClr val="black"/>
              </a:solidFill>
              <a:latin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hr-HR" b="1" dirty="0">
              <a:solidFill>
                <a:prstClr val="black"/>
              </a:solidFill>
              <a:latin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solidFill>
                  <a:prstClr val="black"/>
                </a:solidFill>
                <a:latin typeface="Arial" charset="0"/>
              </a:rPr>
              <a:t>Accumular d.o.o.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hr-HR" dirty="0">
              <a:solidFill>
                <a:prstClr val="black"/>
              </a:solidFill>
              <a:latin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prstClr val="black"/>
                </a:solidFill>
                <a:latin typeface="Arial" charset="0"/>
              </a:rPr>
              <a:t>Tel./Fax.: </a:t>
            </a:r>
            <a:r>
              <a:rPr lang="hr-HR" dirty="0" smtClean="0">
                <a:solidFill>
                  <a:prstClr val="black"/>
                </a:solidFill>
                <a:latin typeface="Arial" charset="0"/>
              </a:rPr>
              <a:t>01 3872431</a:t>
            </a:r>
            <a:endParaRPr lang="hr-HR" dirty="0">
              <a:solidFill>
                <a:prstClr val="black"/>
              </a:solidFill>
              <a:latin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prstClr val="black"/>
                </a:solidFill>
                <a:latin typeface="Arial" charset="0"/>
                <a:hlinkClick r:id="rId6"/>
              </a:rPr>
              <a:t>spb@accumular.hr</a:t>
            </a:r>
            <a:endParaRPr lang="en-US" b="1" kern="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420888"/>
            <a:ext cx="5724636" cy="38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/>
              <a:t>25</a:t>
            </a:fld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1213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53360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5640" y="1340640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2248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17941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Gospodarenje otpadom u EU – interdisciplinarni pristup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>
                <a:solidFill>
                  <a:prstClr val="black"/>
                </a:solidFill>
              </a:rPr>
              <a:pPr/>
              <a:t>3</a:t>
            </a:fld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305342"/>
            <a:ext cx="81360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Stručnjaci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 dizajniranje i provedbu projekata u zaštiti okoliša i gospodarenju otpadom u EU su iz područja: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ekološkog i krajobraznog inženjeringa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emijskog inženjeringa i tehnologije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nalitičke kemije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geologije i hidrologije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oljoprivrede i šumarstva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lektroinženjeringa, mehaničkog i građevinskog inženjeringa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nalitičkog i procesnog kontrolinga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rometa i pakiranja opasnih tvari (primjena ADR sporazuma)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aštite na radu i od požara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eteorologije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omunikacije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rugo....</a:t>
            </a:r>
            <a: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3" y="6462628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Arial"/>
                <a:hlinkClick r:id="rId3"/>
              </a:rPr>
              <a:t>http://www.accumular.hr/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1346456" y="1772816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2462456" y="145740"/>
            <a:ext cx="6747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Ukupan broj i vrste pogona za obradu otpada na primjeru Austrije (2010 g.)</a:t>
            </a:r>
            <a:endParaRPr lang="hr-H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686" y="6272175"/>
            <a:ext cx="4418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Izvor: ISWA seminar i tehnička tura Waste-To-Energy 2013.</a:t>
            </a:r>
            <a:endParaRPr lang="hr-HR" sz="1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43308"/>
              </p:ext>
            </p:extLst>
          </p:nvPr>
        </p:nvGraphicFramePr>
        <p:xfrm>
          <a:off x="1007424" y="1174969"/>
          <a:ext cx="7128792" cy="4968240"/>
        </p:xfrm>
        <a:graphic>
          <a:graphicData uri="http://schemas.openxmlformats.org/drawingml/2006/table">
            <a:tbl>
              <a:tblPr firstRow="1" bandRow="1"/>
              <a:tblGrid>
                <a:gridCol w="6264696"/>
                <a:gridCol w="864096"/>
              </a:tblGrid>
              <a:tr h="228380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Odlagališta (uključeni materijali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iskop)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8337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aerobno-biotehnološko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tretiranje odvojeno sakupljenog biološkog otpada, itd. (objekti za kompostiranje)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5324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tretiranje građevinskog otpada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9820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sortiranje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obradu odvojeno prikupljenog oporabljivog i drugog otpada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2268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anaerobno-biotehnološko tretiranje (postrojenja za bioplin)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5236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preradu specifičnih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otpada (ulja i masti, azbest, kemikalije, baterije i slično)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636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termičku obradu (ne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uklj.pogone za komunalni otpad)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4628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oporabu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odvojeno prikupljenog oporabljivog otpada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4628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Postrojenja za fizičko-kemijsku obradu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620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tretiranje električnog i elektronskog otpada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2620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biotehnološko tretiranje ostataka i drugog otpada (MBT)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0612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komunalni otpad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612">
                <a:tc>
                  <a:txBody>
                    <a:bodyPr/>
                    <a:lstStyle/>
                    <a:p>
                      <a:r>
                        <a:rPr lang="hr-HR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Pogoni za drobljenje</a:t>
                      </a:r>
                      <a:r>
                        <a:rPr lang="hr-HR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metalnog otpada</a:t>
                      </a:r>
                      <a:endParaRPr lang="hr-HR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r-H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24128" y="6149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UKUPNO:   2.179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/>
              <a:t>4</a:t>
            </a:fld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2810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453" y="6462628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1200" u="sng">
                <a:solidFill>
                  <a:srgbClr val="000000"/>
                </a:solidFill>
                <a:hlinkClick r:id="rId4"/>
              </a:rPr>
              <a:t>http://www.accumular.hr/ 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2812213" y="-6093"/>
            <a:ext cx="6443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 smtClean="0">
                <a:solidFill>
                  <a:srgbClr val="002060"/>
                </a:solidFill>
              </a:rPr>
              <a:t>Savjetodavno projektiranje i prijenos potrebnih znanja i iskustva iz Austrije za nove kapacitete tretmana otpada temeljenog na NRT</a:t>
            </a:r>
            <a:endParaRPr lang="hr-HR" sz="2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686" y="6272175"/>
            <a:ext cx="5855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prstClr val="black"/>
                </a:solidFill>
              </a:rPr>
              <a:t>Izvor: </a:t>
            </a:r>
            <a:r>
              <a:rPr lang="en-US" sz="1000" dirty="0">
                <a:solidFill>
                  <a:prstClr val="black"/>
                </a:solidFill>
              </a:rPr>
              <a:t>Sustainable Waste </a:t>
            </a:r>
            <a:r>
              <a:rPr lang="en-US" sz="1000" dirty="0" smtClean="0">
                <a:solidFill>
                  <a:prstClr val="black"/>
                </a:solidFill>
              </a:rPr>
              <a:t>Management</a:t>
            </a:r>
            <a:r>
              <a:rPr lang="hr-HR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and </a:t>
            </a:r>
            <a:r>
              <a:rPr lang="en-US" sz="1000" dirty="0">
                <a:solidFill>
                  <a:prstClr val="black"/>
                </a:solidFill>
              </a:rPr>
              <a:t>Waste-to-Energy </a:t>
            </a:r>
            <a:r>
              <a:rPr lang="en-US" sz="1000" dirty="0" smtClean="0">
                <a:solidFill>
                  <a:prstClr val="black"/>
                </a:solidFill>
              </a:rPr>
              <a:t>Projects</a:t>
            </a:r>
            <a:r>
              <a:rPr lang="hr-HR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smtClean="0">
                <a:solidFill>
                  <a:prstClr val="black"/>
                </a:solidFill>
              </a:rPr>
              <a:t>Know-How </a:t>
            </a:r>
            <a:r>
              <a:rPr lang="en-US" sz="1000" dirty="0">
                <a:solidFill>
                  <a:prstClr val="black"/>
                </a:solidFill>
              </a:rPr>
              <a:t>from Austria</a:t>
            </a:r>
            <a:r>
              <a:rPr lang="hr-HR" sz="1000" dirty="0" smtClean="0">
                <a:solidFill>
                  <a:prstClr val="black"/>
                </a:solidFill>
              </a:rPr>
              <a:t>. 2014</a:t>
            </a:r>
            <a:endParaRPr lang="hr-HR" sz="1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126" y="2905336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hr-HR" sz="1700" b="1" dirty="0" smtClean="0">
                <a:solidFill>
                  <a:schemeClr val="accent3">
                    <a:lumMod val="75000"/>
                  </a:schemeClr>
                </a:solidFill>
              </a:rPr>
              <a:t>Planiranje, nabava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accent3">
                    <a:lumMod val="75000"/>
                  </a:schemeClr>
                </a:solidFill>
              </a:rPr>
              <a:t>projektiranje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accent3">
                    <a:lumMod val="75000"/>
                  </a:schemeClr>
                </a:solidFill>
              </a:rPr>
              <a:t>studija izvodljivosti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accent3">
                    <a:lumMod val="75000"/>
                  </a:schemeClr>
                </a:solidFill>
              </a:rPr>
              <a:t>procjena utjecaja na okoliš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1536806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1700" b="1" dirty="0" smtClean="0">
                <a:solidFill>
                  <a:schemeClr val="accent1">
                    <a:lumMod val="75000"/>
                  </a:schemeClr>
                </a:solidFill>
              </a:rPr>
              <a:t>Koncept</a:t>
            </a:r>
            <a:endParaRPr lang="hr-HR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</a:rPr>
              <a:t>analiza statusa Quo i predviđanje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</a:rPr>
              <a:t>master-plan za provedbu projekta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</a:rPr>
              <a:t>lavni koncept za provedbu projekta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8888" y="1161404"/>
            <a:ext cx="709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Tehnička suradnja sa lokalnim institucijama i firmama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475656" y="1530736"/>
            <a:ext cx="504056" cy="115416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rapezoid 4"/>
          <p:cNvSpPr/>
          <p:nvPr/>
        </p:nvSpPr>
        <p:spPr>
          <a:xfrm>
            <a:off x="1188463" y="2780928"/>
            <a:ext cx="1118856" cy="1527265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rapezoid 7"/>
          <p:cNvSpPr/>
          <p:nvPr/>
        </p:nvSpPr>
        <p:spPr>
          <a:xfrm>
            <a:off x="899592" y="4437111"/>
            <a:ext cx="1656183" cy="879643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rapezoid 11"/>
          <p:cNvSpPr/>
          <p:nvPr/>
        </p:nvSpPr>
        <p:spPr>
          <a:xfrm>
            <a:off x="683569" y="5466806"/>
            <a:ext cx="2128644" cy="698498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567871" y="2230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1</a:t>
            </a:r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55435" y="33598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</a:t>
            </a:r>
            <a:endParaRPr lang="hr-H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64400" y="4689943"/>
            <a:ext cx="360040" cy="373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3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31867" y="5606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9760" y="4308193"/>
            <a:ext cx="2508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hr-HR" sz="1700" b="1" dirty="0" smtClean="0">
                <a:solidFill>
                  <a:schemeClr val="accent6">
                    <a:lumMod val="75000"/>
                  </a:schemeClr>
                </a:solidFill>
              </a:rPr>
              <a:t>Izrada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detalji izvođenja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kontrola projekta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8921" y="3129061"/>
            <a:ext cx="277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9BBB59">
                    <a:lumMod val="75000"/>
                  </a:srgbClr>
                </a:solidFill>
              </a:rPr>
              <a:t>osnove izvođenja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9BBB59">
                    <a:lumMod val="75000"/>
                  </a:srgbClr>
                </a:solidFill>
              </a:rPr>
              <a:t>natječajna dokumentacija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9BBB59">
                    <a:lumMod val="75000"/>
                  </a:srgbClr>
                </a:solidFill>
              </a:rPr>
              <a:t>ocijena ponuda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7064" y="4584544"/>
            <a:ext cx="292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buka osoba koje sudjeluju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adzor Start-up-a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8126" y="5385168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4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hr-HR" sz="1700" b="1" dirty="0" smtClean="0">
                <a:solidFill>
                  <a:srgbClr val="FF0000"/>
                </a:solidFill>
              </a:rPr>
              <a:t>Djelovanje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FF0000"/>
                </a:solidFill>
              </a:rPr>
              <a:t>Nadzor provedbe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FF0000"/>
                </a:solidFill>
              </a:rPr>
              <a:t>Ispitivanje okoliša</a:t>
            </a:r>
            <a:endParaRPr lang="hr-H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3" y="6462628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Arial"/>
                <a:hlinkClick r:id="rId3"/>
              </a:rPr>
              <a:t>http://www.accumular.hr/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1346456" y="1772816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2462455" y="22631"/>
            <a:ext cx="6747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</a:t>
            </a:r>
          </a:p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gospodarenja otpadom 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6149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/>
              <a:t>6</a:t>
            </a:fld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480"/>
            <a:ext cx="8496943" cy="497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9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3" y="6462628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Arial"/>
                <a:hlinkClick r:id="rId3"/>
              </a:rPr>
              <a:t>http://www.accumular.hr/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1346456" y="1772816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2462455" y="22631"/>
            <a:ext cx="6747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</a:t>
            </a:r>
          </a:p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gospodarenja otpadom 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6149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/>
              <a:t>7</a:t>
            </a:fld>
            <a:endParaRPr lang="hr-H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0" y="1460608"/>
            <a:ext cx="8892480" cy="500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2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3" y="6462628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Arial"/>
                <a:hlinkClick r:id="rId3"/>
              </a:rPr>
              <a:t>http://www.accumular.hr/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1346456" y="1772816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2462455" y="22631"/>
            <a:ext cx="6747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</a:t>
            </a:r>
          </a:p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gospodarenja otpadom 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6149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/>
              <a:t>8</a:t>
            </a:fld>
            <a:endParaRPr lang="hr-H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0" y="1268760"/>
            <a:ext cx="7992200" cy="50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2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3" y="6462628"/>
            <a:ext cx="9143640" cy="41544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571560" y="6522480"/>
            <a:ext cx="1886400" cy="272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Arial"/>
                <a:hlinkClick r:id="rId3"/>
              </a:rPr>
              <a:t>http://www.accumular.hr/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1346456" y="1772816"/>
            <a:ext cx="2232000" cy="369000"/>
          </a:xfrm>
          <a:prstGeom prst="rect">
            <a:avLst/>
          </a:prstGeom>
        </p:spPr>
      </p:sp>
      <p:pic>
        <p:nvPicPr>
          <p:cNvPr id="40" name="Pictur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1122480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2462455" y="22631"/>
            <a:ext cx="6747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</a:t>
            </a:r>
          </a:p>
          <a:p>
            <a:pPr algn="ctr"/>
            <a:r>
              <a:rPr lang="hr-H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gospodarenja otpadom </a:t>
            </a:r>
            <a:endParaRPr lang="hr-H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6149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8747596" y="6482093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4E5F2D-185B-41D4-85FA-C7B62B5EF875}" type="slidenum">
              <a:rPr lang="hr-HR" sz="1400" smtClean="0"/>
              <a:t>9</a:t>
            </a:fld>
            <a:endParaRPr lang="hr-H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3" y="1268761"/>
            <a:ext cx="8292580" cy="50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2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4359</Words>
  <Application>Microsoft Office PowerPoint</Application>
  <PresentationFormat>On-screen Show (4:3)</PresentationFormat>
  <Paragraphs>447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6_Office Theme</vt:lpstr>
      <vt:lpstr> Stručnjaci u gospodarenju otpadom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user</dc:creator>
  <cp:lastModifiedBy>nrezek</cp:lastModifiedBy>
  <cp:revision>437</cp:revision>
  <dcterms:created xsi:type="dcterms:W3CDTF">2013-08-27T11:20:50Z</dcterms:created>
  <dcterms:modified xsi:type="dcterms:W3CDTF">2015-10-21T07:47:11Z</dcterms:modified>
</cp:coreProperties>
</file>